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bold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ACE840-9D3F-4981-8F3A-0514C29DB8D7}">
  <a:tblStyle styleId="{24ACE840-9D3F-4981-8F3A-0514C29DB8D7}" styleName="Table_0">
    <a:wholeTb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9525">
              <a:solidFill>
                <a:srgbClr val="C0DAE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C0DAE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C0DAE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3e3dd862b_2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23e3dd862b_2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3e3dd862b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3e3dd862b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3e3dd862b_2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3e3dd862b_2_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3e3dd862b_2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23e3dd862b_2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3e3dd862b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23e3dd862b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3e3dd862b_2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23e3dd862b_2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3e3dd862b_2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23e3dd862b_2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3e3dd862b_2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23e3dd862b_2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3e3dd862b_2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3e3dd862b_2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3e3dd862b_2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23e3dd862b_2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3e3dd862b_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23e3dd862b_2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3e3dd862b_2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3e3dd862b_2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3e3dd862b_2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23e3dd862b_2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e3dd862b_2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23e3dd862b_2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61156" y="2203450"/>
            <a:ext cx="3886201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61156" y="1453356"/>
            <a:ext cx="3886201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>
                <a:solidFill>
                  <a:srgbClr val="888888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 sz="14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1"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1"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b="1" sz="12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1"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228599" y="717550"/>
            <a:ext cx="1504158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1"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88" name="Google Shape;8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  <a:defRPr sz="7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  <a:defRPr sz="7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  <a:defRPr sz="7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6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31749" y="5050790"/>
            <a:ext cx="173833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Calibri"/>
              <a:buNone/>
            </a:pPr>
            <a:r>
              <a:rPr b="0" i="0" lang="id" sz="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endParaRPr sz="7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14088" y="3207380"/>
            <a:ext cx="129312" cy="124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22850" spcFirstLastPara="1" rIns="22850" wrap="square" tIns="228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29.jp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38.jpg"/><Relationship Id="rId8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35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41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5" Type="http://schemas.openxmlformats.org/officeDocument/2006/relationships/image" Target="../media/image21.jpg"/><Relationship Id="rId6" Type="http://schemas.openxmlformats.org/officeDocument/2006/relationships/image" Target="../media/image8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95" name="Google Shape;95;p23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96" name="Google Shape;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810" y="3342856"/>
            <a:ext cx="1643191" cy="1933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7" name="Google Shape;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732" y="2039710"/>
            <a:ext cx="1676781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98" name="Google Shape;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7889" y="867286"/>
            <a:ext cx="1724624" cy="2403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99" name="Google Shape;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45692" y="1523348"/>
            <a:ext cx="2091385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0" name="Google Shape;10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7641" y="2637668"/>
            <a:ext cx="2944060" cy="1519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1" name="Google Shape;10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3858" y="3311984"/>
            <a:ext cx="360817" cy="53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/>
        </p:nvSpPr>
        <p:spPr>
          <a:xfrm>
            <a:off x="3759158" y="919286"/>
            <a:ext cx="3741652" cy="103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FACE</a:t>
            </a:r>
            <a:endParaRPr sz="700"/>
          </a:p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 sz="700"/>
          </a:p>
        </p:txBody>
      </p:sp>
      <p:sp>
        <p:nvSpPr>
          <p:cNvPr id="103" name="Google Shape;103;p23"/>
          <p:cNvSpPr txBox="1"/>
          <p:nvPr/>
        </p:nvSpPr>
        <p:spPr>
          <a:xfrm>
            <a:off x="4143858" y="2912357"/>
            <a:ext cx="2251625" cy="257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pitch deck by :</a:t>
            </a:r>
            <a:endParaRPr sz="700"/>
          </a:p>
        </p:txBody>
      </p:sp>
      <p:sp>
        <p:nvSpPr>
          <p:cNvPr id="104" name="Google Shape;104;p23"/>
          <p:cNvSpPr txBox="1"/>
          <p:nvPr/>
        </p:nvSpPr>
        <p:spPr>
          <a:xfrm>
            <a:off x="4591576" y="3298034"/>
            <a:ext cx="1638396" cy="257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Newton.AI</a:t>
            </a:r>
            <a:endParaRPr sz="700"/>
          </a:p>
        </p:txBody>
      </p:sp>
      <p:pic>
        <p:nvPicPr>
          <p:cNvPr descr="Picture 12" id="105" name="Google Shape;1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810" y="-355917"/>
            <a:ext cx="1643191" cy="193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24" name="Google Shape;224;p32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-19051"/>
            <a:ext cx="9144000" cy="5169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25" name="Google Shape;2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26" name="Google Shape;2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07" y="4114800"/>
            <a:ext cx="209138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27" name="Google Shape;2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741" y="4622388"/>
            <a:ext cx="2290601" cy="5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3161765" y="469160"/>
            <a:ext cx="382775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FACE DETECTOR</a:t>
            </a:r>
            <a:endParaRPr sz="700"/>
          </a:p>
        </p:txBody>
      </p:sp>
      <p:sp>
        <p:nvSpPr>
          <p:cNvPr id="229" name="Google Shape;229;p32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00"/>
          </a:p>
        </p:txBody>
      </p:sp>
      <p:pic>
        <p:nvPicPr>
          <p:cNvPr descr="Picture 35" id="230" name="Google Shape;23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0768" y="4629150"/>
            <a:ext cx="2290601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3-05-13 at 11.53.54 (1).jpeg" id="231" name="Google Shape;23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3641" y="1271111"/>
            <a:ext cx="2176718" cy="327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3-05-13 at 11.53.54.jpeg" id="232" name="Google Shape;23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57" y="1345469"/>
            <a:ext cx="2184495" cy="3278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3-05-13 at 11.53.55.jpeg" id="233" name="Google Shape;23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28670" y="1271111"/>
            <a:ext cx="2176718" cy="327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38" name="Google Shape;238;p33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-19051"/>
            <a:ext cx="9144000" cy="5169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39" name="Google Shape;23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40" name="Google Shape;24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07" y="4114800"/>
            <a:ext cx="209138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41" name="Google Shape;24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741" y="4622388"/>
            <a:ext cx="2290601" cy="5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3161765" y="469160"/>
            <a:ext cx="548537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FACE DETECTION (No Margin)</a:t>
            </a:r>
            <a:endParaRPr sz="700"/>
          </a:p>
        </p:txBody>
      </p:sp>
      <p:sp>
        <p:nvSpPr>
          <p:cNvPr id="243" name="Google Shape;243;p33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00"/>
          </a:p>
        </p:txBody>
      </p:sp>
      <p:pic>
        <p:nvPicPr>
          <p:cNvPr descr="Picture 35" id="244" name="Google Shape;24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0768" y="4629150"/>
            <a:ext cx="2290601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09.31.png" id="245" name="Google Shape;24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549" y="1420954"/>
            <a:ext cx="3928813" cy="2617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09.44.png" id="246" name="Google Shape;24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1190" y="1414715"/>
            <a:ext cx="2314496" cy="2629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09.50.png" id="247" name="Google Shape;247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2514" y="1414715"/>
            <a:ext cx="2314496" cy="262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2" name="Google Shape;252;p34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-6351"/>
            <a:ext cx="9144000" cy="5169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53" name="Google Shape;2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54" name="Google Shape;25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07" y="4114800"/>
            <a:ext cx="209138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55" name="Google Shape;2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741" y="4622388"/>
            <a:ext cx="2290601" cy="5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3161765" y="469160"/>
            <a:ext cx="548537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FACE DETECTION (+ Margin)</a:t>
            </a:r>
            <a:endParaRPr sz="700"/>
          </a:p>
        </p:txBody>
      </p:sp>
      <p:sp>
        <p:nvSpPr>
          <p:cNvPr id="257" name="Google Shape;257;p34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00"/>
          </a:p>
        </p:txBody>
      </p:sp>
      <p:pic>
        <p:nvPicPr>
          <p:cNvPr descr="Picture 35" id="258" name="Google Shape;25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0768" y="4629150"/>
            <a:ext cx="2290601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11.25.png" id="259" name="Google Shape;25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31458" y="1408538"/>
            <a:ext cx="3515736" cy="232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11.41.png" id="260" name="Google Shape;26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21084" y="2391980"/>
            <a:ext cx="2687013" cy="2099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5-13 at 12.11.55.png" id="261" name="Google Shape;261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6966" y="2299643"/>
            <a:ext cx="2290601" cy="22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66" name="Google Shape;266;p35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-19051"/>
            <a:ext cx="9144000" cy="5169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67" name="Google Shape;26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268" name="Google Shape;26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6307" y="4114800"/>
            <a:ext cx="209138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269" name="Google Shape;26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741" y="4622388"/>
            <a:ext cx="2290601" cy="52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3161765" y="469160"/>
            <a:ext cx="382775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700"/>
          </a:p>
        </p:txBody>
      </p:sp>
      <p:sp>
        <p:nvSpPr>
          <p:cNvPr id="271" name="Google Shape;271;p35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00"/>
          </a:p>
        </p:txBody>
      </p:sp>
      <p:pic>
        <p:nvPicPr>
          <p:cNvPr descr="Picture 35" id="272" name="Google Shape;27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0768" y="4629150"/>
            <a:ext cx="2290601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8" id="273" name="Google Shape;27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8124" y="1885853"/>
            <a:ext cx="1365285" cy="251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3052143" y="1037261"/>
            <a:ext cx="5032465" cy="24852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B4E3"/>
              </a:buClr>
              <a:buSzPts val="1600"/>
              <a:buFont typeface="Calibri"/>
              <a:buNone/>
            </a:pPr>
            <a:r>
              <a:rPr b="1" i="0" lang="id" sz="1600" u="none" cap="none" strike="noStrike">
                <a:solidFill>
                  <a:srgbClr val="8EB4E3"/>
                </a:solidFill>
                <a:latin typeface="Calibri"/>
                <a:ea typeface="Calibri"/>
                <a:cs typeface="Calibri"/>
                <a:sym typeface="Calibri"/>
              </a:rPr>
              <a:t> https://newton-ai-gender-classifier.streamlit.app/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79" name="Google Shape;279;p36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810" y="3342856"/>
            <a:ext cx="1643191" cy="1933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281" name="Google Shape;28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2" y="2008019"/>
            <a:ext cx="2136222" cy="262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282" name="Google Shape;28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4451" y="514350"/>
            <a:ext cx="2197173" cy="3062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283" name="Google Shape;28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45692" y="1523348"/>
            <a:ext cx="2091385" cy="20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1902376" y="2224582"/>
            <a:ext cx="3093970" cy="648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333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800"/>
              <a:buFont typeface="Arial"/>
              <a:buNone/>
            </a:pPr>
            <a:r>
              <a:rPr b="0" i="0" lang="id" sz="38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sz="700"/>
          </a:p>
        </p:txBody>
      </p:sp>
      <p:pic>
        <p:nvPicPr>
          <p:cNvPr descr="Picture 8" id="285" name="Google Shape;2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810" y="-355917"/>
            <a:ext cx="1643191" cy="193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10" name="Google Shape;110;p24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11" name="Google Shape;11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3633" y="1089386"/>
            <a:ext cx="3657600" cy="658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12" name="Google Shape;1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480564" y="4299966"/>
            <a:ext cx="3657600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/>
          <p:nvPr/>
        </p:nvSpPr>
        <p:spPr>
          <a:xfrm>
            <a:off x="1227907" y="1533283"/>
            <a:ext cx="2776910" cy="1067345"/>
          </a:xfrm>
          <a:custGeom>
            <a:rect b="b" l="l" r="r" t="t"/>
            <a:pathLst>
              <a:path extrusionOk="0" h="21600" w="21600">
                <a:moveTo>
                  <a:pt x="412" y="0"/>
                </a:moveTo>
                <a:lnTo>
                  <a:pt x="21188" y="0"/>
                </a:lnTo>
                <a:cubicBezTo>
                  <a:pt x="21416" y="0"/>
                  <a:pt x="21600" y="480"/>
                  <a:pt x="21600" y="1071"/>
                </a:cubicBezTo>
                <a:lnTo>
                  <a:pt x="21600" y="20529"/>
                </a:lnTo>
                <a:cubicBezTo>
                  <a:pt x="21600" y="20813"/>
                  <a:pt x="21557" y="21085"/>
                  <a:pt x="21479" y="21286"/>
                </a:cubicBezTo>
                <a:cubicBezTo>
                  <a:pt x="21402" y="21487"/>
                  <a:pt x="21298" y="21600"/>
                  <a:pt x="21188" y="21600"/>
                </a:cubicBezTo>
                <a:lnTo>
                  <a:pt x="412" y="21600"/>
                </a:lnTo>
                <a:cubicBezTo>
                  <a:pt x="184" y="21600"/>
                  <a:pt x="0" y="21120"/>
                  <a:pt x="0" y="20529"/>
                </a:cubicBezTo>
                <a:lnTo>
                  <a:pt x="0" y="1071"/>
                </a:lnTo>
                <a:cubicBezTo>
                  <a:pt x="0" y="480"/>
                  <a:pt x="184" y="0"/>
                  <a:pt x="412" y="0"/>
                </a:cubicBezTo>
                <a:close/>
              </a:path>
            </a:pathLst>
          </a:custGeom>
          <a:solidFill>
            <a:srgbClr val="00D0FF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1824093" y="447675"/>
            <a:ext cx="5495813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TABLE OF CONTENT</a:t>
            </a:r>
            <a:endParaRPr sz="700"/>
          </a:p>
        </p:txBody>
      </p:sp>
      <p:sp>
        <p:nvSpPr>
          <p:cNvPr id="115" name="Google Shape;115;p24"/>
          <p:cNvSpPr/>
          <p:nvPr/>
        </p:nvSpPr>
        <p:spPr>
          <a:xfrm>
            <a:off x="1227907" y="3024500"/>
            <a:ext cx="2776910" cy="1067346"/>
          </a:xfrm>
          <a:custGeom>
            <a:rect b="b" l="l" r="r" t="t"/>
            <a:pathLst>
              <a:path extrusionOk="0" h="21600" w="21600">
                <a:moveTo>
                  <a:pt x="412" y="0"/>
                </a:moveTo>
                <a:lnTo>
                  <a:pt x="21188" y="0"/>
                </a:lnTo>
                <a:cubicBezTo>
                  <a:pt x="21416" y="0"/>
                  <a:pt x="21600" y="480"/>
                  <a:pt x="21600" y="1071"/>
                </a:cubicBezTo>
                <a:lnTo>
                  <a:pt x="21600" y="20529"/>
                </a:lnTo>
                <a:cubicBezTo>
                  <a:pt x="21600" y="20813"/>
                  <a:pt x="21557" y="21085"/>
                  <a:pt x="21479" y="21286"/>
                </a:cubicBezTo>
                <a:cubicBezTo>
                  <a:pt x="21402" y="21487"/>
                  <a:pt x="21298" y="21600"/>
                  <a:pt x="21188" y="21600"/>
                </a:cubicBezTo>
                <a:lnTo>
                  <a:pt x="412" y="21600"/>
                </a:lnTo>
                <a:cubicBezTo>
                  <a:pt x="184" y="21600"/>
                  <a:pt x="0" y="21120"/>
                  <a:pt x="0" y="20529"/>
                </a:cubicBezTo>
                <a:lnTo>
                  <a:pt x="0" y="1071"/>
                </a:lnTo>
                <a:cubicBezTo>
                  <a:pt x="0" y="480"/>
                  <a:pt x="184" y="0"/>
                  <a:pt x="412" y="0"/>
                </a:cubicBezTo>
                <a:close/>
              </a:path>
            </a:pathLst>
          </a:custGeom>
          <a:solidFill>
            <a:srgbClr val="00D0FF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5039600" y="3024500"/>
            <a:ext cx="2776910" cy="1067346"/>
          </a:xfrm>
          <a:custGeom>
            <a:rect b="b" l="l" r="r" t="t"/>
            <a:pathLst>
              <a:path extrusionOk="0" h="21600" w="21600">
                <a:moveTo>
                  <a:pt x="412" y="0"/>
                </a:moveTo>
                <a:lnTo>
                  <a:pt x="21188" y="0"/>
                </a:lnTo>
                <a:cubicBezTo>
                  <a:pt x="21416" y="0"/>
                  <a:pt x="21600" y="480"/>
                  <a:pt x="21600" y="1071"/>
                </a:cubicBezTo>
                <a:lnTo>
                  <a:pt x="21600" y="20529"/>
                </a:lnTo>
                <a:cubicBezTo>
                  <a:pt x="21600" y="20813"/>
                  <a:pt x="21557" y="21085"/>
                  <a:pt x="21479" y="21286"/>
                </a:cubicBezTo>
                <a:cubicBezTo>
                  <a:pt x="21402" y="21487"/>
                  <a:pt x="21298" y="21600"/>
                  <a:pt x="21188" y="21600"/>
                </a:cubicBezTo>
                <a:lnTo>
                  <a:pt x="412" y="21600"/>
                </a:lnTo>
                <a:cubicBezTo>
                  <a:pt x="184" y="21600"/>
                  <a:pt x="0" y="21120"/>
                  <a:pt x="0" y="20529"/>
                </a:cubicBezTo>
                <a:lnTo>
                  <a:pt x="0" y="1071"/>
                </a:lnTo>
                <a:cubicBezTo>
                  <a:pt x="0" y="480"/>
                  <a:pt x="184" y="0"/>
                  <a:pt x="412" y="0"/>
                </a:cubicBezTo>
                <a:close/>
              </a:path>
            </a:pathLst>
          </a:custGeom>
          <a:solidFill>
            <a:srgbClr val="00D0FF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1372950" y="1761749"/>
            <a:ext cx="560376" cy="50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00384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18" name="Google Shape;118;p24"/>
          <p:cNvSpPr/>
          <p:nvPr/>
        </p:nvSpPr>
        <p:spPr>
          <a:xfrm>
            <a:off x="5039600" y="1504404"/>
            <a:ext cx="2776910" cy="1067346"/>
          </a:xfrm>
          <a:custGeom>
            <a:rect b="b" l="l" r="r" t="t"/>
            <a:pathLst>
              <a:path extrusionOk="0" h="21600" w="21600">
                <a:moveTo>
                  <a:pt x="412" y="0"/>
                </a:moveTo>
                <a:lnTo>
                  <a:pt x="21188" y="0"/>
                </a:lnTo>
                <a:cubicBezTo>
                  <a:pt x="21416" y="0"/>
                  <a:pt x="21600" y="480"/>
                  <a:pt x="21600" y="1071"/>
                </a:cubicBezTo>
                <a:lnTo>
                  <a:pt x="21600" y="20529"/>
                </a:lnTo>
                <a:cubicBezTo>
                  <a:pt x="21600" y="20813"/>
                  <a:pt x="21557" y="21085"/>
                  <a:pt x="21479" y="21286"/>
                </a:cubicBezTo>
                <a:cubicBezTo>
                  <a:pt x="21402" y="21487"/>
                  <a:pt x="21298" y="21600"/>
                  <a:pt x="21188" y="21600"/>
                </a:cubicBezTo>
                <a:lnTo>
                  <a:pt x="412" y="21600"/>
                </a:lnTo>
                <a:cubicBezTo>
                  <a:pt x="184" y="21600"/>
                  <a:pt x="0" y="21120"/>
                  <a:pt x="0" y="20529"/>
                </a:cubicBezTo>
                <a:lnTo>
                  <a:pt x="0" y="1071"/>
                </a:lnTo>
                <a:cubicBezTo>
                  <a:pt x="0" y="480"/>
                  <a:pt x="184" y="0"/>
                  <a:pt x="412" y="0"/>
                </a:cubicBezTo>
                <a:close/>
              </a:path>
            </a:pathLst>
          </a:custGeom>
          <a:solidFill>
            <a:srgbClr val="00D0FF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5151765" y="1776037"/>
            <a:ext cx="813094" cy="50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00384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120" name="Google Shape;120;p24"/>
          <p:cNvSpPr txBox="1"/>
          <p:nvPr/>
        </p:nvSpPr>
        <p:spPr>
          <a:xfrm>
            <a:off x="1372950" y="3248203"/>
            <a:ext cx="783362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00384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121" name="Google Shape;121;p24"/>
          <p:cNvSpPr txBox="1"/>
          <p:nvPr/>
        </p:nvSpPr>
        <p:spPr>
          <a:xfrm>
            <a:off x="5151765" y="3248203"/>
            <a:ext cx="783363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003845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700"/>
          </a:p>
        </p:txBody>
      </p:sp>
      <p:sp>
        <p:nvSpPr>
          <p:cNvPr id="122" name="Google Shape;122;p24"/>
          <p:cNvSpPr txBox="1"/>
          <p:nvPr/>
        </p:nvSpPr>
        <p:spPr>
          <a:xfrm>
            <a:off x="2027860" y="1720947"/>
            <a:ext cx="1233267" cy="286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424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700"/>
              <a:buFont typeface="Montserrat"/>
              <a:buNone/>
            </a:pPr>
            <a:r>
              <a:rPr b="1" i="0" lang="id" sz="1700" u="none" cap="none" strike="noStrike">
                <a:solidFill>
                  <a:srgbClr val="003845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sz="700"/>
          </a:p>
        </p:txBody>
      </p:sp>
      <p:sp>
        <p:nvSpPr>
          <p:cNvPr id="123" name="Google Shape;123;p24"/>
          <p:cNvSpPr txBox="1"/>
          <p:nvPr/>
        </p:nvSpPr>
        <p:spPr>
          <a:xfrm>
            <a:off x="2156311" y="3100262"/>
            <a:ext cx="1649510" cy="286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424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700"/>
              <a:buFont typeface="Montserrat"/>
              <a:buNone/>
            </a:pPr>
            <a:r>
              <a:rPr b="1" i="0" lang="id" sz="1700" u="none" cap="none" strike="noStrike">
                <a:solidFill>
                  <a:srgbClr val="003845"/>
                </a:solidFill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 sz="700"/>
          </a:p>
        </p:txBody>
      </p:sp>
      <p:sp>
        <p:nvSpPr>
          <p:cNvPr id="124" name="Google Shape;124;p24"/>
          <p:cNvSpPr txBox="1"/>
          <p:nvPr/>
        </p:nvSpPr>
        <p:spPr>
          <a:xfrm>
            <a:off x="5964858" y="3197876"/>
            <a:ext cx="2471304" cy="26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709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600"/>
              <a:buFont typeface="Montserrat"/>
              <a:buNone/>
            </a:pPr>
            <a:r>
              <a:rPr b="1" i="0" lang="id" sz="1600" u="none" cap="none" strike="noStrike">
                <a:solidFill>
                  <a:srgbClr val="003845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700"/>
          </a:p>
        </p:txBody>
      </p:sp>
      <p:sp>
        <p:nvSpPr>
          <p:cNvPr id="125" name="Google Shape;125;p24"/>
          <p:cNvSpPr txBox="1"/>
          <p:nvPr/>
        </p:nvSpPr>
        <p:spPr>
          <a:xfrm>
            <a:off x="2027861" y="2015838"/>
            <a:ext cx="1777961" cy="36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00384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Problems that can be solved with our ways.</a:t>
            </a:r>
            <a:endParaRPr sz="700"/>
          </a:p>
        </p:txBody>
      </p:sp>
      <p:sp>
        <p:nvSpPr>
          <p:cNvPr id="126" name="Google Shape;126;p24"/>
          <p:cNvSpPr txBox="1"/>
          <p:nvPr/>
        </p:nvSpPr>
        <p:spPr>
          <a:xfrm>
            <a:off x="5964858" y="1613807"/>
            <a:ext cx="1634643" cy="286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2424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700"/>
              <a:buFont typeface="Montserrat"/>
              <a:buNone/>
            </a:pPr>
            <a:r>
              <a:rPr b="1" i="0" lang="id" sz="1700" u="none" cap="none" strike="noStrike">
                <a:solidFill>
                  <a:srgbClr val="003845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700"/>
          </a:p>
        </p:txBody>
      </p:sp>
      <p:sp>
        <p:nvSpPr>
          <p:cNvPr id="127" name="Google Shape;127;p24"/>
          <p:cNvSpPr txBox="1"/>
          <p:nvPr/>
        </p:nvSpPr>
        <p:spPr>
          <a:xfrm>
            <a:off x="5964858" y="1908698"/>
            <a:ext cx="1634643" cy="177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00384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Exploratory Data Analysis</a:t>
            </a:r>
            <a:endParaRPr sz="700"/>
          </a:p>
        </p:txBody>
      </p:sp>
      <p:sp>
        <p:nvSpPr>
          <p:cNvPr id="128" name="Google Shape;128;p24"/>
          <p:cNvSpPr txBox="1"/>
          <p:nvPr/>
        </p:nvSpPr>
        <p:spPr>
          <a:xfrm>
            <a:off x="2156311" y="3395152"/>
            <a:ext cx="1649510" cy="362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00384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 with 3 algorithma</a:t>
            </a:r>
            <a:endParaRPr sz="700"/>
          </a:p>
        </p:txBody>
      </p:sp>
      <p:sp>
        <p:nvSpPr>
          <p:cNvPr id="129" name="Google Shape;129;p24"/>
          <p:cNvSpPr txBox="1"/>
          <p:nvPr/>
        </p:nvSpPr>
        <p:spPr>
          <a:xfrm>
            <a:off x="5964858" y="3488005"/>
            <a:ext cx="1777960" cy="177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3845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00384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The result and evaluation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4" name="Google Shape;134;p25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8858" y="931193"/>
            <a:ext cx="5706283" cy="3281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36" name="Google Shape;136;p25"/>
          <p:cNvPicPr preferRelativeResize="0"/>
          <p:nvPr/>
        </p:nvPicPr>
        <p:blipFill rotWithShape="1">
          <a:blip r:embed="rId5">
            <a:alphaModFix amt="14000"/>
          </a:blip>
          <a:srcRect b="0" l="0" r="0" t="0"/>
          <a:stretch/>
        </p:blipFill>
        <p:spPr>
          <a:xfrm>
            <a:off x="-136138" y="3183606"/>
            <a:ext cx="2057401" cy="20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2588101" y="1562948"/>
            <a:ext cx="3967799" cy="50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2588101" y="2221566"/>
            <a:ext cx="3967799" cy="1467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Newton.AI  adalah :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Nabilah Hannani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Bayu Wiryawan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Louis J Zhang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Aly Afandi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Edward</a:t>
            </a:r>
            <a:endParaRPr sz="700"/>
          </a:p>
          <a:p>
            <a:pPr indent="-184150" lvl="0" marL="17780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Char char="-"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Syaiful Hasibuan</a:t>
            </a:r>
            <a:endParaRPr sz="700"/>
          </a:p>
        </p:txBody>
      </p:sp>
      <p:pic>
        <p:nvPicPr>
          <p:cNvPr descr="Picture 7" id="139" name="Google Shape;139;p25"/>
          <p:cNvPicPr preferRelativeResize="0"/>
          <p:nvPr/>
        </p:nvPicPr>
        <p:blipFill rotWithShape="1">
          <a:blip r:embed="rId5">
            <a:alphaModFix amt="14000"/>
          </a:blip>
          <a:srcRect b="0" l="0" r="0" t="0"/>
          <a:stretch/>
        </p:blipFill>
        <p:spPr>
          <a:xfrm rot="10800000">
            <a:off x="7086600" y="-97506"/>
            <a:ext cx="2057400" cy="20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44" name="Google Shape;144;p26"/>
          <p:cNvPicPr preferRelativeResize="0"/>
          <p:nvPr/>
        </p:nvPicPr>
        <p:blipFill rotWithShape="1">
          <a:blip r:embed="rId3">
            <a:alphaModFix/>
          </a:blip>
          <a:srcRect b="5000" l="0" r="0" t="50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45" name="Google Shape;1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4802" y="3528474"/>
            <a:ext cx="2160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025" y="138885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147" name="Google Shape;1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508" y="483020"/>
            <a:ext cx="2133601" cy="163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1442255" y="1322179"/>
            <a:ext cx="3369414" cy="50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 sz="700"/>
          </a:p>
        </p:txBody>
      </p:sp>
      <p:sp>
        <p:nvSpPr>
          <p:cNvPr id="149" name="Google Shape;149;p26"/>
          <p:cNvSpPr txBox="1"/>
          <p:nvPr/>
        </p:nvSpPr>
        <p:spPr>
          <a:xfrm>
            <a:off x="1649149" y="2236291"/>
            <a:ext cx="3047854" cy="1467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Mengenali wajah manusia secara otomatis yang bisa diterapkan pada sector healthcare, retail, education, surveilance, hr system dll</a:t>
            </a:r>
            <a:endParaRPr sz="700"/>
          </a:p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Aplikasi bisa 	dimanfaatkan utk kebutuhan, verifikasi, hak akses dsb.</a:t>
            </a:r>
            <a:endParaRPr sz="700"/>
          </a:p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t/>
            </a:r>
            <a:endParaRPr b="0" i="0" sz="1100" u="none" cap="none" strike="noStrike">
              <a:solidFill>
                <a:srgbClr val="A2E3F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:</a:t>
            </a:r>
            <a:endParaRPr sz="700"/>
          </a:p>
          <a:p>
            <a:pPr indent="0" lvl="0" marL="0" marR="0" rtl="0" algn="just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1100"/>
              <a:buFont typeface="Montserrat SemiBold"/>
              <a:buNone/>
            </a:pPr>
            <a:r>
              <a:rPr b="0" i="0" lang="id" sz="11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- MALE &amp; FEMALE CLASSIFICATION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414188" y="1553188"/>
            <a:ext cx="72758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pic>
        <p:nvPicPr>
          <p:cNvPr descr="Picture 5" id="151" name="Google Shape;15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4964" y="1229079"/>
            <a:ext cx="1724624" cy="240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56" name="Google Shape;156;p27"/>
          <p:cNvPicPr preferRelativeResize="0"/>
          <p:nvPr/>
        </p:nvPicPr>
        <p:blipFill rotWithShape="1">
          <a:blip r:embed="rId3">
            <a:alphaModFix/>
          </a:blip>
          <a:srcRect b="5889" l="0" r="0" t="410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3260403" y="1438400"/>
            <a:ext cx="2623196" cy="2623185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6" id="159" name="Google Shape;15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558269" y="1486685"/>
            <a:ext cx="1327931" cy="239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60" name="Google Shape;16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6269" y="1695450"/>
            <a:ext cx="1327931" cy="239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61" name="Google Shape;16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97078" y="-619000"/>
            <a:ext cx="2065145" cy="20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3161765" y="469160"/>
            <a:ext cx="382775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700"/>
          </a:p>
        </p:txBody>
      </p:sp>
      <p:sp>
        <p:nvSpPr>
          <p:cNvPr id="163" name="Google Shape;163;p27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7"/>
          <p:cNvSpPr txBox="1"/>
          <p:nvPr/>
        </p:nvSpPr>
        <p:spPr>
          <a:xfrm>
            <a:off x="856223" y="1352550"/>
            <a:ext cx="1640135" cy="245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endParaRPr sz="700"/>
          </a:p>
        </p:txBody>
      </p:sp>
      <p:sp>
        <p:nvSpPr>
          <p:cNvPr id="165" name="Google Shape;165;p27"/>
          <p:cNvSpPr txBox="1"/>
          <p:nvPr/>
        </p:nvSpPr>
        <p:spPr>
          <a:xfrm>
            <a:off x="7044982" y="1611080"/>
            <a:ext cx="2065145" cy="245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31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  <a:endParaRPr sz="700"/>
          </a:p>
        </p:txBody>
      </p:sp>
      <p:sp>
        <p:nvSpPr>
          <p:cNvPr id="166" name="Google Shape;166;p27"/>
          <p:cNvSpPr txBox="1"/>
          <p:nvPr/>
        </p:nvSpPr>
        <p:spPr>
          <a:xfrm>
            <a:off x="514350" y="2077034"/>
            <a:ext cx="1640135" cy="1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E3F9"/>
              </a:buClr>
              <a:buSzPts val="800"/>
              <a:buFont typeface="Montserrat SemiBold"/>
              <a:buNone/>
            </a:pPr>
            <a:r>
              <a:rPr b="0" i="0" lang="id" sz="800" u="none" cap="none" strike="noStrike">
                <a:solidFill>
                  <a:srgbClr val="A2E3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blaaet dolore magna aliqua.</a:t>
            </a:r>
            <a:endParaRPr sz="700"/>
          </a:p>
        </p:txBody>
      </p:sp>
      <p:pic>
        <p:nvPicPr>
          <p:cNvPr descr="Picture 19" id="167" name="Google Shape;16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30727" y="3796476"/>
            <a:ext cx="206514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0" id="168" name="Google Shape;16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774" y="1686937"/>
            <a:ext cx="2883617" cy="2417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2" id="169" name="Google Shape;169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4600" y="1880058"/>
            <a:ext cx="2221771" cy="299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74" name="Google Shape;174;p28"/>
          <p:cNvPicPr preferRelativeResize="0"/>
          <p:nvPr/>
        </p:nvPicPr>
        <p:blipFill rotWithShape="1">
          <a:blip r:embed="rId3">
            <a:alphaModFix/>
          </a:blip>
          <a:srcRect b="5891" l="0" r="0" t="4108"/>
          <a:stretch/>
        </p:blipFill>
        <p:spPr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9528" y="1954946"/>
            <a:ext cx="1797678" cy="323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177" name="Google Shape;17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271448" y="1207772"/>
            <a:ext cx="1797679" cy="32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161765" y="469160"/>
            <a:ext cx="382775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sz="700"/>
          </a:p>
        </p:txBody>
      </p:sp>
      <p:sp>
        <p:nvSpPr>
          <p:cNvPr id="179" name="Google Shape;179;p28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00"/>
          </a:p>
        </p:txBody>
      </p:sp>
      <p:graphicFrame>
        <p:nvGraphicFramePr>
          <p:cNvPr id="180" name="Google Shape;180;p28"/>
          <p:cNvGraphicFramePr/>
          <p:nvPr/>
        </p:nvGraphicFramePr>
        <p:xfrm>
          <a:off x="799311" y="13510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{24ACE840-9D3F-4981-8F3A-0514C29DB8D7}</a:tableStyleId>
              </a:tblPr>
              <a:tblGrid>
                <a:gridCol w="1639075"/>
                <a:gridCol w="381000"/>
                <a:gridCol w="723900"/>
                <a:gridCol w="685800"/>
                <a:gridCol w="778100"/>
                <a:gridCol w="822075"/>
                <a:gridCol w="876300"/>
                <a:gridCol w="762000"/>
                <a:gridCol w="837400"/>
              </a:tblGrid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RESNET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GoogleNet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VGG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18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34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50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13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16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19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Validation Loss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0.0846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0.0636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00797 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0.0796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0.1151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0.6769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0.68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Female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97.27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98.08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97.16 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98.83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96.13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100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100.0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96.39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97.21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96.68 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93.77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0.1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Testing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96.92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97.72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96.96 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95.15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59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57.96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CPU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</a:t>
                      </a:r>
                      <a:r>
                        <a:rPr b="1" lang="id">
                          <a:solidFill>
                            <a:srgbClr val="F8B074"/>
                          </a:solidFill>
                        </a:rPr>
                        <a:t>03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0.00032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0.00039 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0.01848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0.534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0.608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0.813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GPU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</a:t>
                      </a:r>
                      <a:r>
                        <a:rPr b="1" lang="id">
                          <a:solidFill>
                            <a:srgbClr val="F8B074"/>
                          </a:solidFill>
                        </a:rPr>
                        <a:t>0033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0.00595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0.02241 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0.00957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0.034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0.004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0.039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85" name="Google Shape;185;p29"/>
          <p:cNvPicPr preferRelativeResize="0"/>
          <p:nvPr/>
        </p:nvPicPr>
        <p:blipFill rotWithShape="1">
          <a:blip r:embed="rId3">
            <a:alphaModFix/>
          </a:blip>
          <a:srcRect b="5891" l="0" r="0" t="4108"/>
          <a:stretch/>
        </p:blipFill>
        <p:spPr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87" name="Google Shape;18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99528" y="1954946"/>
            <a:ext cx="1797678" cy="323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188" name="Google Shape;18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271448" y="1207772"/>
            <a:ext cx="1797679" cy="32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3161765" y="469160"/>
            <a:ext cx="3827751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endParaRPr sz="700"/>
          </a:p>
        </p:txBody>
      </p:sp>
      <p:sp>
        <p:nvSpPr>
          <p:cNvPr id="190" name="Google Shape;190;p29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00"/>
          </a:p>
        </p:txBody>
      </p:sp>
      <p:sp>
        <p:nvSpPr>
          <p:cNvPr id="191" name="Google Shape;191;p29"/>
          <p:cNvSpPr txBox="1"/>
          <p:nvPr/>
        </p:nvSpPr>
        <p:spPr>
          <a:xfrm>
            <a:off x="1847123" y="1421085"/>
            <a:ext cx="4808725" cy="352214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F4DF"/>
              </a:buClr>
              <a:buSzPts val="1400"/>
              <a:buFont typeface="Helvetica Neue"/>
              <a:buNone/>
            </a:pPr>
            <a:r>
              <a:rPr b="1" i="0" lang="id" sz="1400" u="none" cap="none" strike="noStrike">
                <a:solidFill>
                  <a:srgbClr val="1AF4D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1AF4D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Splitting Data : 0.25 for test ratio</a:t>
            </a:r>
            <a:endParaRPr sz="700"/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Transformation for training data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transforms.RandomHorizontalFlip(),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transforms.RandomRotation(10),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transforms.Resize((224, 224)),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transforms.ColorJitter(brightness=0.2, contrast=0.2, saturation=0.2, hue=0.1),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transforms.ToTensor(),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transforms.Normalize(mean, std)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Transformation for testing data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transforms.Resize((224, 224)),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transforms.ToTensor(),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transforms.Normalize(mean, std)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FFE3"/>
              </a:buClr>
              <a:buSzPts val="1100"/>
              <a:buFont typeface="Helvetica Neue"/>
              <a:buNone/>
            </a:pPr>
            <a:r>
              <a:rPr b="1" i="0" lang="id" sz="1100" u="none" cap="none" strike="noStrike">
                <a:solidFill>
                  <a:srgbClr val="0DFF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Architecture :</a:t>
            </a:r>
            <a:endParaRPr sz="700"/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 trained model with image net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FFDB"/>
              </a:buClr>
              <a:buSzPts val="1200"/>
              <a:buFont typeface="Helvetica Neue"/>
              <a:buNone/>
            </a:pPr>
            <a:r>
              <a:rPr b="1" i="0" lang="id" sz="1200" u="none" cap="none" strike="noStrike">
                <a:solidFill>
                  <a:srgbClr val="13FF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Hyperparameter</a:t>
            </a:r>
            <a:endParaRPr sz="700"/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Size : 32</a:t>
            </a:r>
            <a:endParaRPr sz="700"/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 : Adam (default parameter)</a:t>
            </a:r>
            <a:endParaRPr sz="700"/>
          </a:p>
          <a:p>
            <a:pPr indent="-698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-"/>
            </a:pPr>
            <a:r>
              <a:rPr b="0" i="0" lang="id" sz="1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 : CrossEntropyLoss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96" name="Google Shape;196;p30"/>
          <p:cNvPicPr preferRelativeResize="0"/>
          <p:nvPr/>
        </p:nvPicPr>
        <p:blipFill rotWithShape="1">
          <a:blip r:embed="rId3">
            <a:alphaModFix/>
          </a:blip>
          <a:srcRect b="5891" l="0" r="0" t="4108"/>
          <a:stretch/>
        </p:blipFill>
        <p:spPr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97" name="Google Shape;1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98" name="Google Shape;19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8368" y="1357207"/>
            <a:ext cx="1797678" cy="32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199" name="Google Shape;19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132348" y="1357207"/>
            <a:ext cx="1797679" cy="32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3161765" y="469160"/>
            <a:ext cx="4441613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Best Model &amp; Experiment</a:t>
            </a:r>
            <a:endParaRPr sz="700"/>
          </a:p>
        </p:txBody>
      </p:sp>
      <p:sp>
        <p:nvSpPr>
          <p:cNvPr id="201" name="Google Shape;201;p30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00"/>
          </a:p>
        </p:txBody>
      </p:sp>
      <p:graphicFrame>
        <p:nvGraphicFramePr>
          <p:cNvPr id="202" name="Google Shape;202;p30"/>
          <p:cNvGraphicFramePr/>
          <p:nvPr/>
        </p:nvGraphicFramePr>
        <p:xfrm>
          <a:off x="336774" y="1486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{24ACE840-9D3F-4981-8F3A-0514C29DB8D7}</a:tableStyleId>
              </a:tblPr>
              <a:tblGrid>
                <a:gridCol w="1694950"/>
                <a:gridCol w="370750"/>
                <a:gridCol w="893325"/>
                <a:gridCol w="1287925"/>
              </a:tblGrid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GoogleNet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GoogleNet (Modification)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Validation Loss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0.0796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0.0852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Female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98.83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96.68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96.78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Testing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96.73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CPU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0.01848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0.00036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GPU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0.00957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0.01040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30"/>
          <p:cNvSpPr txBox="1"/>
          <p:nvPr/>
        </p:nvSpPr>
        <p:spPr>
          <a:xfrm>
            <a:off x="5077765" y="1415231"/>
            <a:ext cx="2091649" cy="22238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rPr b="1" i="0" lang="id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Experiment on Google Net: </a:t>
            </a:r>
            <a:endParaRPr sz="700"/>
          </a:p>
        </p:txBody>
      </p:sp>
      <p:sp>
        <p:nvSpPr>
          <p:cNvPr id="204" name="Google Shape;204;p30"/>
          <p:cNvSpPr txBox="1"/>
          <p:nvPr/>
        </p:nvSpPr>
        <p:spPr>
          <a:xfrm>
            <a:off x="5092358" y="1685818"/>
            <a:ext cx="4032468" cy="295645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Splitting Data : 0.4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Architecture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1 dropout layer 0.5 before the fully connected layer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Hyperparameter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Size : 16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 : SGD 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optim.SGD(model.parameters(), lr=0.01, momentum=0.9, nesterov=True)</a:t>
            </a:r>
            <a:endParaRPr sz="700"/>
          </a:p>
        </p:txBody>
      </p:sp>
      <p:pic>
        <p:nvPicPr>
          <p:cNvPr descr="Screenshot 2023-05-13 at 10.16.42.png" id="205" name="Google Shape;20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2214" y="2583368"/>
            <a:ext cx="3184175" cy="94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10" name="Google Shape;210;p31"/>
          <p:cNvPicPr preferRelativeResize="0"/>
          <p:nvPr/>
        </p:nvPicPr>
        <p:blipFill rotWithShape="1">
          <a:blip r:embed="rId3">
            <a:alphaModFix/>
          </a:blip>
          <a:srcRect b="5891" l="0" r="0" t="4108"/>
          <a:stretch/>
        </p:blipFill>
        <p:spPr>
          <a:xfrm>
            <a:off x="0" y="-12700"/>
            <a:ext cx="9144000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11" name="Google Shape;2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485" y="304824"/>
            <a:ext cx="927906" cy="910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12" name="Google Shape;21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8368" y="1357207"/>
            <a:ext cx="1797678" cy="32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9" id="213" name="Google Shape;21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132348" y="1357207"/>
            <a:ext cx="1797679" cy="32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3161765" y="469160"/>
            <a:ext cx="4441613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Best Model &amp; Experiment</a:t>
            </a:r>
            <a:endParaRPr sz="700"/>
          </a:p>
        </p:txBody>
      </p:sp>
      <p:sp>
        <p:nvSpPr>
          <p:cNvPr id="215" name="Google Shape;215;p31"/>
          <p:cNvSpPr txBox="1"/>
          <p:nvPr/>
        </p:nvSpPr>
        <p:spPr>
          <a:xfrm>
            <a:off x="2375564" y="440585"/>
            <a:ext cx="504799" cy="507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677"/>
              </a:lnSpc>
              <a:spcBef>
                <a:spcPts val="0"/>
              </a:spcBef>
              <a:spcAft>
                <a:spcPts val="0"/>
              </a:spcAft>
              <a:buClr>
                <a:srgbClr val="92DCEF"/>
              </a:buClr>
              <a:buSzPts val="3000"/>
              <a:buFont typeface="Arial"/>
              <a:buNone/>
            </a:pPr>
            <a:r>
              <a:rPr b="0" i="0" lang="id" sz="3000" u="none" cap="none" strike="noStrike">
                <a:solidFill>
                  <a:srgbClr val="92DCE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700"/>
          </a:p>
        </p:txBody>
      </p:sp>
      <p:graphicFrame>
        <p:nvGraphicFramePr>
          <p:cNvPr id="216" name="Google Shape;216;p31"/>
          <p:cNvGraphicFramePr/>
          <p:nvPr/>
        </p:nvGraphicFramePr>
        <p:xfrm>
          <a:off x="336774" y="1486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{24ACE840-9D3F-4981-8F3A-0514C29DB8D7}</a:tableStyleId>
              </a:tblPr>
              <a:tblGrid>
                <a:gridCol w="1694950"/>
                <a:gridCol w="370750"/>
                <a:gridCol w="893325"/>
                <a:gridCol w="1287925"/>
              </a:tblGrid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GoogleNet</a:t>
                      </a:r>
                      <a:endParaRPr sz="700"/>
                    </a:p>
                  </a:txBody>
                  <a:tcPr marT="3175" marB="3175" marR="3175" marL="3175" anchor="b"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GoogleNet (Modification)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Validation Loss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 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0.0796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0.0616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Female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98.83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97.95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Male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98.0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97.72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Akurasi Testing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(%)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98.48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97.85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CPU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0.01848</a:t>
                      </a:r>
                      <a:endParaRPr sz="700"/>
                    </a:p>
                  </a:txBody>
                  <a:tcPr marT="3175" marB="3175" marR="3175" marL="31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0.00069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Interface time GPU</a:t>
                      </a:r>
                      <a:endParaRPr sz="700"/>
                    </a:p>
                  </a:txBody>
                  <a:tcPr marT="3175" marB="3175" marR="3175" marL="3175" anchor="b">
                    <a:lnL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FFFFF"/>
                          </a:solidFill>
                        </a:rPr>
                        <a:t>(s)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0.00957</a:t>
                      </a:r>
                      <a:endParaRPr sz="700"/>
                    </a:p>
                  </a:txBody>
                  <a:tcPr marT="3175" marB="3175" marR="3175" marL="3175" anchor="b"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B07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id" sz="1400" u="none" cap="none" strike="noStrike">
                          <a:solidFill>
                            <a:srgbClr val="F8B074"/>
                          </a:solidFill>
                        </a:rPr>
                        <a:t>0.01288</a:t>
                      </a:r>
                      <a:endParaRPr sz="700"/>
                    </a:p>
                  </a:txBody>
                  <a:tcPr marT="3175" marB="3175" marR="3175" marL="3175" anchor="b">
                    <a:lnR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C0DA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31"/>
          <p:cNvSpPr txBox="1"/>
          <p:nvPr/>
        </p:nvSpPr>
        <p:spPr>
          <a:xfrm>
            <a:off x="5070649" y="1220201"/>
            <a:ext cx="2091649" cy="22238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</a:pPr>
            <a:r>
              <a:rPr b="1" i="0" lang="id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Experiment on Google Net: </a:t>
            </a:r>
            <a:endParaRPr sz="700"/>
          </a:p>
        </p:txBody>
      </p:sp>
      <p:sp>
        <p:nvSpPr>
          <p:cNvPr id="218" name="Google Shape;218;p31"/>
          <p:cNvSpPr txBox="1"/>
          <p:nvPr/>
        </p:nvSpPr>
        <p:spPr>
          <a:xfrm>
            <a:off x="5078126" y="1449288"/>
            <a:ext cx="4032468" cy="5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1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Hyperparameter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Size : 16</a:t>
            </a:r>
            <a:endParaRPr sz="700"/>
          </a:p>
          <a:p>
            <a:pPr indent="-825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Char char="-"/>
            </a:pPr>
            <a:r>
              <a:rPr b="0" i="0" lang="id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 : Adam</a:t>
            </a:r>
            <a:endParaRPr sz="700"/>
          </a:p>
        </p:txBody>
      </p:sp>
      <p:pic>
        <p:nvPicPr>
          <p:cNvPr descr="Screenshot 2023-05-13 at 12.05.44.png" id="219" name="Google Shape;21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1374" y="2155364"/>
            <a:ext cx="4032468" cy="112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